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64" r:id="rId8"/>
    <p:sldId id="265" r:id="rId9"/>
    <p:sldId id="28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6353" autoAdjust="0"/>
  </p:normalViewPr>
  <p:slideViewPr>
    <p:cSldViewPr>
      <p:cViewPr varScale="1">
        <p:scale>
          <a:sx n="113" d="100"/>
          <a:sy n="113" d="100"/>
        </p:scale>
        <p:origin x="-1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0A5D-956A-4472-8C29-3F092385DF8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2291-6AAD-42EC-9710-0F1008C12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0A5D-956A-4472-8C29-3F092385DF8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2291-6AAD-42EC-9710-0F1008C12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0A5D-956A-4472-8C29-3F092385DF8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2291-6AAD-42EC-9710-0F1008C12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0A5D-956A-4472-8C29-3F092385DF8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2291-6AAD-42EC-9710-0F1008C12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0A5D-956A-4472-8C29-3F092385DF8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2291-6AAD-42EC-9710-0F1008C12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0A5D-956A-4472-8C29-3F092385DF8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2291-6AAD-42EC-9710-0F1008C12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0A5D-956A-4472-8C29-3F092385DF8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2291-6AAD-42EC-9710-0F1008C12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0A5D-956A-4472-8C29-3F092385DF8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2291-6AAD-42EC-9710-0F1008C12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0A5D-956A-4472-8C29-3F092385DF8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2291-6AAD-42EC-9710-0F1008C12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0A5D-956A-4472-8C29-3F092385DF8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2291-6AAD-42EC-9710-0F1008C12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0A5D-956A-4472-8C29-3F092385DF8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62291-6AAD-42EC-9710-0F1008C12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40A5D-956A-4472-8C29-3F092385DF8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62291-6AAD-42EC-9710-0F1008C12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1087;&#1088;&#1080;&#1085;&#1103;&#1090;&#1099;&#1077;%20&#1092;&#1072;&#1081;&#1083;&#1099;\marina\&#1057;&#1090;&#1088;&#1072;&#1090;&#1077;&#1075;&#1080;&#1103;%20&#1076;&#1077;&#1081;&#1089;&#1090;&#1074;&#1080;&#1081;%20&#1087;&#1086;%20&#1087;&#1088;&#1080;&#1086;&#1088;&#1080;&#1090;&#1077;&#1090;&#1085;&#1099;&#1084;%20&#1085;&#1072;&#1087;&#1088;&#1072;&#1074;&#1083;&#1077;&#1085;&#1080;&#1103;&#1084;%20&#1088;&#1072;&#1079;&#1074;&#1080;&#1090;&#1080;&#1103;%20&#1040;&#1054;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1087;&#1088;&#1080;&#1085;&#1103;&#1090;&#1099;&#1077;%20&#1092;&#1072;&#1081;&#1083;&#1099;\marina\&#1057;&#1090;&#1088;&#1072;&#1090;&#1077;&#1075;&#1080;&#1103;%20&#1076;&#1077;&#1081;&#1089;&#1090;&#1074;&#1080;&#1081;%20&#1087;&#1086;%20&#1087;&#1088;&#1080;&#1086;&#1088;&#1080;&#1090;&#1077;&#1090;&#1085;&#1099;&#1084;%20&#1085;&#1072;&#1087;&#1088;&#1072;&#1074;&#1083;&#1077;&#1085;&#1080;&#1103;&#1084;%20&#1088;&#1072;&#1079;&#1074;&#1080;&#1090;&#1080;&#1103;%20&#1040;&#1054;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1087;&#1088;&#1080;&#1085;&#1103;&#1090;&#1099;&#1077;%20&#1092;&#1072;&#1081;&#1083;&#1099;\marina\&#1057;&#1090;&#1088;&#1072;&#1090;&#1077;&#1075;&#1080;&#1103;%20&#1076;&#1077;&#1081;&#1089;&#1090;&#1074;&#1080;&#1081;%20&#1087;&#1086;%20&#1087;&#1088;&#1080;&#1086;&#1088;&#1080;&#1090;&#1077;&#1090;&#1085;&#1099;&#1084;%20&#1085;&#1072;&#1087;&#1088;&#1072;&#1074;&#1083;&#1077;&#1085;&#1080;&#1103;&#1084;%20&#1088;&#1072;&#1079;&#1074;&#1080;&#1090;&#1080;&#1103;%20&#1040;&#1054;.doc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1087;&#1088;&#1080;&#1085;&#1103;&#1090;&#1099;&#1077;%20&#1092;&#1072;&#1081;&#1083;&#1099;\marina\&#1057;&#1090;&#1088;&#1072;&#1090;&#1077;&#1075;&#1080;&#1103;%20&#1076;&#1077;&#1081;&#1089;&#1090;&#1074;&#1080;&#1081;%20&#1087;&#1086;%20&#1087;&#1088;&#1080;&#1086;&#1088;&#1080;&#1090;&#1077;&#1090;&#1085;&#1099;&#1084;%20&#1085;&#1072;&#1087;&#1088;&#1072;&#1074;&#1083;&#1077;&#1085;&#1080;&#1103;&#1084;%20&#1088;&#1072;&#1079;&#1074;&#1080;&#1090;&#1080;&#1103;%20&#1040;&#1054;.doc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1087;&#1088;&#1080;&#1085;&#1103;&#1090;&#1099;&#1077;%20&#1092;&#1072;&#1081;&#1083;&#1099;\marina\&#1057;&#1090;&#1088;&#1072;&#1090;&#1077;&#1075;&#1080;&#1103;%20&#1076;&#1077;&#1081;&#1089;&#1090;&#1074;&#1080;&#1081;%20&#1087;&#1086;%20&#1087;&#1088;&#1080;&#1086;&#1088;&#1080;&#1090;&#1077;&#1090;&#1085;&#1099;&#1084;%20&#1085;&#1072;&#1087;&#1088;&#1072;&#1074;&#1083;&#1077;&#1085;&#1080;&#1103;&#1084;%20&#1088;&#1072;&#1079;&#1074;&#1080;&#1090;&#1080;&#1103;%20&#1040;&#1054;.doc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1087;&#1088;&#1080;&#1085;&#1103;&#1090;&#1099;&#1077;%20&#1092;&#1072;&#1081;&#1083;&#1099;\marina\&#1057;&#1090;&#1088;&#1072;&#1090;&#1077;&#1075;&#1080;&#1103;%20&#1076;&#1077;&#1081;&#1089;&#1090;&#1074;&#1080;&#1081;%20&#1087;&#1086;%20&#1087;&#1088;&#1080;&#1086;&#1088;&#1080;&#1090;&#1077;&#1090;&#1085;&#1099;&#1084;%20&#1085;&#1072;&#1087;&#1088;&#1072;&#1074;&#1083;&#1077;&#1085;&#1080;&#1103;&#1084;%20&#1088;&#1072;&#1079;&#1074;&#1080;&#1090;&#1080;&#1103;%20&#1040;&#1054;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1087;&#1088;&#1080;&#1085;&#1103;&#1090;&#1099;&#1077;%20&#1092;&#1072;&#1081;&#1083;&#1099;\marina\&#1057;&#1090;&#1088;&#1072;&#1090;&#1077;&#1075;&#1080;&#1103;%20&#1076;&#1077;&#1081;&#1089;&#1090;&#1074;&#1080;&#1081;%20&#1087;&#1086;%20&#1087;&#1088;&#1080;&#1086;&#1088;&#1080;&#1090;&#1077;&#1090;&#1085;&#1099;&#1084;%20&#1085;&#1072;&#1087;&#1088;&#1072;&#1074;&#1083;&#1077;&#1085;&#1080;&#1103;&#1084;%20&#1088;&#1072;&#1079;&#1074;&#1080;&#1090;&#1080;&#1103;%20&#1040;&#1054;.doc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1087;&#1088;&#1080;&#1085;&#1103;&#1090;&#1099;&#1077;%20&#1092;&#1072;&#1081;&#1083;&#1099;\marina\&#1057;&#1090;&#1088;&#1072;&#1090;&#1077;&#1075;&#1080;&#1103;%20&#1076;&#1077;&#1081;&#1089;&#1090;&#1074;&#1080;&#1081;%20&#1087;&#1086;%20&#1087;&#1088;&#1080;&#1086;&#1088;&#1080;&#1090;&#1077;&#1090;&#1085;&#1099;&#1084;%20&#1085;&#1072;&#1087;&#1088;&#1072;&#1074;&#1083;&#1077;&#1085;&#1080;&#1103;&#1084;%20&#1088;&#1072;&#1079;&#1074;&#1080;&#1090;&#1080;&#1103;%20&#1040;&#1054;.doc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1087;&#1088;&#1080;&#1085;&#1103;&#1090;&#1099;&#1077;%20&#1092;&#1072;&#1081;&#1083;&#1099;\marina\&#1057;&#1090;&#1088;&#1072;&#1090;&#1077;&#1075;&#1080;&#1103;%20&#1076;&#1077;&#1081;&#1089;&#1090;&#1074;&#1080;&#1081;%20&#1087;&#1086;%20&#1087;&#1088;&#1080;&#1086;&#1088;&#1080;&#1090;&#1077;&#1090;&#1085;&#1099;&#1084;%20&#1085;&#1072;&#1087;&#1088;&#1072;&#1074;&#1083;&#1077;&#1085;&#1080;&#1103;&#1084;%20&#1088;&#1072;&#1079;&#1074;&#1080;&#1090;&#1080;&#1103;%20&#1040;&#1054;.doc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1087;&#1088;&#1080;&#1085;&#1103;&#1090;&#1099;&#1077;%20&#1092;&#1072;&#1081;&#1083;&#1099;\marina\&#1057;&#1090;&#1088;&#1072;&#1090;&#1077;&#1075;&#1080;&#1103;%20&#1076;&#1077;&#1081;&#1089;&#1090;&#1074;&#1080;&#1081;%20&#1087;&#1086;%20&#1087;&#1088;&#1080;&#1086;&#1088;&#1080;&#1090;&#1077;&#1090;&#1085;&#1099;&#1084;%20&#1085;&#1072;&#1087;&#1088;&#1072;&#1074;&#1083;&#1077;&#1085;&#1080;&#1103;&#1084;%20&#1088;&#1072;&#1079;&#1074;&#1080;&#1090;&#1080;&#1103;%20&#1040;&#1054;.doc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1087;&#1088;&#1080;&#1085;&#1103;&#1090;&#1099;&#1077;%20&#1092;&#1072;&#1081;&#1083;&#1099;\marina\&#1057;&#1090;&#1088;&#1072;&#1090;&#1077;&#1075;&#1080;&#1103;%20&#1076;&#1077;&#1081;&#1089;&#1090;&#1074;&#1080;&#1081;%20&#1087;&#1086;%20&#1087;&#1088;&#1080;&#1086;&#1088;&#1080;&#1090;&#1077;&#1090;&#1085;&#1099;&#1084;%20&#1085;&#1072;&#1087;&#1088;&#1072;&#1074;&#1083;&#1077;&#1085;&#1080;&#1103;&#1084;%20&#1088;&#1072;&#1079;&#1074;&#1080;&#1090;&#1080;&#1103;%20&#1040;&#1054;.doc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1087;&#1088;&#1080;&#1085;&#1103;&#1090;&#1099;&#1077;%20&#1092;&#1072;&#1081;&#1083;&#1099;\marina\&#1057;&#1090;&#1088;&#1072;&#1090;&#1077;&#1075;&#1080;&#1103;%20&#1076;&#1077;&#1081;&#1089;&#1090;&#1074;&#1080;&#1081;%20&#1087;&#1086;%20&#1087;&#1088;&#1080;&#1086;&#1088;&#1080;&#1090;&#1077;&#1090;&#1085;&#1099;&#1084;%20&#1085;&#1072;&#1087;&#1088;&#1072;&#1074;&#1083;&#1077;&#1085;&#1080;&#1103;&#1084;%20&#1088;&#1072;&#1079;&#1074;&#1080;&#1090;&#1080;&#1103;%20&#1040;&#1054;.doc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1087;&#1088;&#1080;&#1085;&#1103;&#1090;&#1099;&#1077;%20&#1092;&#1072;&#1081;&#1083;&#1099;\marina\&#1057;&#1090;&#1088;&#1072;&#1090;&#1077;&#1075;&#1080;&#1103;%20&#1076;&#1077;&#1081;&#1089;&#1090;&#1074;&#1080;&#1081;%20&#1087;&#1086;%20&#1087;&#1088;&#1080;&#1086;&#1088;&#1080;&#1090;&#1077;&#1090;&#1085;&#1099;&#1084;%20&#1085;&#1072;&#1087;&#1088;&#1072;&#1074;&#1083;&#1077;&#1085;&#1080;&#1103;&#1084;%20&#1088;&#1072;&#1079;&#1074;&#1080;&#1090;&#1080;&#1103;%20&#1040;&#1054;.do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1087;&#1088;&#1080;&#1085;&#1103;&#1090;&#1099;&#1077;%20&#1092;&#1072;&#1081;&#1083;&#1099;\marina\&#1057;&#1090;&#1088;&#1072;&#1090;&#1077;&#1075;&#1080;&#1103;%20&#1076;&#1077;&#1081;&#1089;&#1090;&#1074;&#1080;&#1081;%20&#1087;&#1086;%20&#1087;&#1088;&#1080;&#1086;&#1088;&#1080;&#1090;&#1077;&#1090;&#1085;&#1099;&#1084;%20&#1085;&#1072;&#1087;&#1088;&#1072;&#1074;&#1083;&#1077;&#1085;&#1080;&#1103;&#1084;%20&#1088;&#1072;&#1079;&#1074;&#1080;&#1090;&#1080;&#1103;%20&#1040;&#1054;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D:\&#1087;&#1088;&#1080;&#1085;&#1103;&#1090;&#1099;&#1077;%20&#1092;&#1072;&#1081;&#1083;&#1099;\marina\&#1057;&#1090;&#1088;&#1072;&#1090;&#1077;&#1075;&#1080;&#1103;%20&#1076;&#1077;&#1081;&#1089;&#1090;&#1074;&#1080;&#1081;%20&#1087;&#1086;%20&#1087;&#1088;&#1080;&#1086;&#1088;&#1080;&#1090;&#1077;&#1090;&#1085;&#1099;&#1084;%20&#1085;&#1072;&#1087;&#1088;&#1072;&#1074;&#1083;&#1077;&#1085;&#1080;&#1103;&#1084;%20&#1088;&#1072;&#1079;&#1074;&#1080;&#1090;&#1080;&#1103;%20&#1040;&#1054;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Энергетическая стратегия России на период до 2035 года - Ассоциация  &quot;Цифровая Энергети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1"/>
            <a:ext cx="9144000" cy="16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СТРАТЕГИЯ РАЗВИТ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61"/>
            <a:ext cx="9144000" cy="5346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085184"/>
            <a:ext cx="8496944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Стратегия </a:t>
            </a:r>
            <a:r>
              <a:rPr lang="ru-RU" sz="2800" b="1" dirty="0" smtClean="0">
                <a:solidFill>
                  <a:schemeClr val="tx1"/>
                </a:solidFill>
              </a:rPr>
              <a:t>развития </a:t>
            </a:r>
            <a:r>
              <a:rPr lang="ru-RU" sz="2800" b="1" dirty="0">
                <a:solidFill>
                  <a:schemeClr val="tx1"/>
                </a:solidFill>
              </a:rPr>
              <a:t>АО «Кварц</a:t>
            </a:r>
            <a:r>
              <a:rPr lang="ru-RU" sz="2800" b="1" dirty="0" smtClean="0">
                <a:solidFill>
                  <a:schemeClr val="tx1"/>
                </a:solidFill>
              </a:rPr>
              <a:t>» </a:t>
            </a:r>
            <a:r>
              <a:rPr lang="ru-RU" sz="2800" b="1" dirty="0">
                <a:solidFill>
                  <a:schemeClr val="tx1"/>
                </a:solidFill>
              </a:rPr>
              <a:t>на </a:t>
            </a:r>
            <a:r>
              <a:rPr lang="ru-RU" sz="2800" b="1" dirty="0" smtClean="0">
                <a:solidFill>
                  <a:schemeClr val="tx1"/>
                </a:solidFill>
              </a:rPr>
              <a:t>2022-2026 годы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548679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«Утверждено»</a:t>
            </a:r>
            <a:r>
              <a:rPr lang="uz-Cyrl-UZ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uz-Cyrl-UZ" dirty="0" smtClean="0">
                <a:solidFill>
                  <a:schemeClr val="bg1"/>
                </a:solidFill>
              </a:rPr>
              <a:t>Общим собранием акционеров</a:t>
            </a:r>
          </a:p>
          <a:p>
            <a:pPr algn="r"/>
            <a:r>
              <a:rPr lang="uz-Cyrl-UZ" dirty="0" smtClean="0">
                <a:solidFill>
                  <a:schemeClr val="bg1"/>
                </a:solidFill>
              </a:rPr>
              <a:t>АО 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uz-Cyrl-UZ" dirty="0">
                <a:solidFill>
                  <a:schemeClr val="bg1"/>
                </a:solidFill>
              </a:rPr>
              <a:t>Кварц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r>
              <a:rPr lang="uz-Cyrl-UZ" dirty="0" smtClean="0">
                <a:solidFill>
                  <a:schemeClr val="bg1"/>
                </a:solidFill>
              </a:rPr>
              <a:t> </a:t>
            </a:r>
            <a:endParaRPr lang="uz-Cyrl-UZ" dirty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от </a:t>
            </a:r>
            <a:r>
              <a:rPr lang="ru-RU" dirty="0" smtClean="0">
                <a:solidFill>
                  <a:schemeClr val="bg1"/>
                </a:solidFill>
              </a:rPr>
              <a:t>«30 » июня 2022г.</a:t>
            </a:r>
            <a:r>
              <a:rPr lang="uz-Cyrl-UZ" dirty="0" smtClean="0">
                <a:solidFill>
                  <a:schemeClr val="bg1"/>
                </a:solidFill>
              </a:rPr>
              <a:t> </a:t>
            </a:r>
            <a:endParaRPr lang="uz-Cyrl-UZ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48680"/>
            <a:ext cx="2854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«Внесено»</a:t>
            </a:r>
            <a:r>
              <a:rPr lang="uz-Cyrl-UZ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uz-Cyrl-UZ" dirty="0" smtClean="0">
                <a:solidFill>
                  <a:schemeClr val="bg1"/>
                </a:solidFill>
              </a:rPr>
              <a:t>Правлением АО </a:t>
            </a:r>
            <a:r>
              <a:rPr lang="ru-RU" dirty="0" smtClean="0">
                <a:solidFill>
                  <a:schemeClr val="bg1"/>
                </a:solidFill>
              </a:rPr>
              <a:t>«Кварц»</a:t>
            </a:r>
            <a:r>
              <a:rPr lang="uz-Cyrl-UZ" dirty="0" smtClean="0">
                <a:solidFill>
                  <a:schemeClr val="bg1"/>
                </a:solidFill>
              </a:rPr>
              <a:t> </a:t>
            </a:r>
            <a:endParaRPr lang="uz-Cyrl-UZ" dirty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от «30»  мая </a:t>
            </a:r>
            <a:r>
              <a:rPr lang="ru-RU" dirty="0" smtClean="0">
                <a:solidFill>
                  <a:schemeClr val="bg1"/>
                </a:solidFill>
              </a:rPr>
              <a:t>2022г.</a:t>
            </a:r>
            <a:r>
              <a:rPr lang="uz-Cyrl-UZ" dirty="0" smtClean="0">
                <a:solidFill>
                  <a:schemeClr val="bg1"/>
                </a:solidFill>
              </a:rPr>
              <a:t> </a:t>
            </a:r>
            <a:endParaRPr lang="uz-Cyrl-UZ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548680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smtClean="0">
                <a:solidFill>
                  <a:schemeClr val="bg1"/>
                </a:solidFill>
              </a:rPr>
              <a:t>Одобрено»</a:t>
            </a:r>
            <a:endParaRPr lang="uz-Cyrl-UZ" dirty="0">
              <a:solidFill>
                <a:schemeClr val="bg1"/>
              </a:solidFill>
            </a:endParaRPr>
          </a:p>
          <a:p>
            <a:pPr algn="r"/>
            <a:r>
              <a:rPr lang="uz-Cyrl-UZ" dirty="0" smtClean="0">
                <a:solidFill>
                  <a:schemeClr val="bg1"/>
                </a:solidFill>
              </a:rPr>
              <a:t>Наблюдательн</a:t>
            </a:r>
            <a:r>
              <a:rPr lang="ru-RU" dirty="0" err="1" smtClean="0">
                <a:solidFill>
                  <a:schemeClr val="bg1"/>
                </a:solidFill>
              </a:rPr>
              <a:t>ым</a:t>
            </a:r>
            <a:r>
              <a:rPr lang="uz-Cyrl-UZ" dirty="0" smtClean="0">
                <a:solidFill>
                  <a:schemeClr val="bg1"/>
                </a:solidFill>
              </a:rPr>
              <a:t> советом</a:t>
            </a:r>
          </a:p>
          <a:p>
            <a:pPr algn="r"/>
            <a:r>
              <a:rPr lang="uz-Cyrl-UZ" dirty="0" smtClean="0">
                <a:solidFill>
                  <a:schemeClr val="bg1"/>
                </a:solidFill>
              </a:rPr>
              <a:t> </a:t>
            </a:r>
            <a:r>
              <a:rPr lang="uz-Cyrl-UZ" dirty="0" smtClean="0">
                <a:solidFill>
                  <a:schemeClr val="bg1"/>
                </a:solidFill>
              </a:rPr>
              <a:t>АО 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uz-Cyrl-UZ" dirty="0">
                <a:solidFill>
                  <a:schemeClr val="bg1"/>
                </a:solidFill>
              </a:rPr>
              <a:t>Кварц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r>
              <a:rPr lang="uz-Cyrl-UZ" dirty="0" smtClean="0">
                <a:solidFill>
                  <a:schemeClr val="bg1"/>
                </a:solidFill>
              </a:rPr>
              <a:t> </a:t>
            </a:r>
            <a:endParaRPr lang="uz-Cyrl-UZ" dirty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от </a:t>
            </a:r>
            <a:r>
              <a:rPr lang="ru-RU" dirty="0" smtClean="0">
                <a:solidFill>
                  <a:schemeClr val="bg1"/>
                </a:solidFill>
              </a:rPr>
              <a:t>«9»  июня  2022г.</a:t>
            </a:r>
            <a:r>
              <a:rPr lang="uz-Cyrl-UZ" dirty="0" smtClean="0">
                <a:solidFill>
                  <a:schemeClr val="bg1"/>
                </a:solidFill>
              </a:rPr>
              <a:t> </a:t>
            </a:r>
            <a:endParaRPr lang="uz-Cyrl-UZ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business-g1e80e892f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272985"/>
            <a:ext cx="9144000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III. Снижение себестоимости выпускаемой продукции с целью повышения ее конкурентоспособности на внутреннем и внешнем рынках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1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III. Снижение себестоимости выпускаемой продукции с целью повышения ее конкурентоспособности на внутреннем и внешнем рынках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>
            <a:hlinkClick r:id="rId2"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452088"/>
              </p:ext>
            </p:extLst>
          </p:nvPr>
        </p:nvGraphicFramePr>
        <p:xfrm>
          <a:off x="1" y="571480"/>
          <a:ext cx="9135452" cy="4558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081"/>
                <a:gridCol w="1382099"/>
                <a:gridCol w="1827090"/>
                <a:gridCol w="1313332"/>
                <a:gridCol w="2340850"/>
              </a:tblGrid>
              <a:tr h="429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Намеченные  мероприятия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Намеченная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стоимость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Источник  финансирования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Срок </a:t>
                      </a: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исполнения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8605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Получение лицензии на  добычу  кварцевого песка Самаркандского месторождения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 млн. сум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гг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Позволит снизить себестоимость песка и исключить зависимость от поставщиков. Годовая экономия составит не менее 1,65 млрд. сум.</a:t>
                      </a:r>
                    </a:p>
                  </a:txBody>
                  <a:tcPr anchor="ctr"/>
                </a:tc>
              </a:tr>
              <a:tr h="764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Оптимизация покупных цен на сырьевые материалы, включая  закупку соды по стартовой цене.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 гг.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Позволит сэкономить  более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7,0 млрд. сум в год</a:t>
                      </a:r>
                    </a:p>
                  </a:txBody>
                  <a:tcPr anchor="ctr"/>
                </a:tc>
              </a:tr>
              <a:tr h="77860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Уменьшение ж/</a:t>
                      </a:r>
                      <a:r>
                        <a:rPr lang="ru-RU" sz="1100" dirty="0" err="1" smtClean="0"/>
                        <a:t>д</a:t>
                      </a:r>
                      <a:r>
                        <a:rPr lang="ru-RU" sz="1100" dirty="0" smtClean="0"/>
                        <a:t> тарифов при  транспортировке  соды и кв. песка. </a:t>
                      </a:r>
                    </a:p>
                    <a:p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Ежегодно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Позволит сэкономить  более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1,0 млрд. сум в год</a:t>
                      </a:r>
                    </a:p>
                  </a:txBody>
                  <a:tcPr anchor="ctr"/>
                </a:tc>
              </a:tr>
              <a:tr h="436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Перевозка известняка и доломита собственным транспортом.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745,5 млн. сум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2022-202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Позволит сэкономить  около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80,0 млн.  сум в год</a:t>
                      </a:r>
                      <a:endParaRPr lang="ru-RU" sz="1100" dirty="0"/>
                    </a:p>
                  </a:txBody>
                  <a:tcPr anchor="ctr"/>
                </a:tc>
              </a:tr>
              <a:tr h="685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на производстве энергоэффективных технологий и оборудования , рациональное использование энергоносителей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1300 млн. сум/год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средства. Кредит по линии МАР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ФРРУ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гг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Годовой эффект 2355 млн.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685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Оптимизация рецепта шихты с уменьшенным количеством доломита за счет добавления известняка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Экономия более 25,0 млн. сум / год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1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III. Снижение себестоимости выпускаемой продукции с целью повышения ее конкурентоспособности на внутреннем и внешнем рынках</a:t>
            </a:r>
            <a:endParaRPr lang="ru-RU" sz="1600" dirty="0"/>
          </a:p>
        </p:txBody>
      </p:sp>
      <p:graphicFrame>
        <p:nvGraphicFramePr>
          <p:cNvPr id="6" name="Таблица 5">
            <a:hlinkClick r:id="rId2"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294635"/>
              </p:ext>
            </p:extLst>
          </p:nvPr>
        </p:nvGraphicFramePr>
        <p:xfrm>
          <a:off x="1" y="571480"/>
          <a:ext cx="9135452" cy="375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081"/>
                <a:gridCol w="1382099"/>
                <a:gridCol w="1827090"/>
                <a:gridCol w="1313332"/>
                <a:gridCol w="2340850"/>
              </a:tblGrid>
              <a:tr h="429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Намеченные  мероприятия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Намеченная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стоимость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Источник  финансирования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Срок </a:t>
                      </a: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исполнения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4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Увеличение производственной мощности путем модернизации существующей технологии и обновления оборудования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21,7 млн. дол. США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средства. Кредит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 гг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Годовой эффект 12 700 млн. сум</a:t>
                      </a:r>
                    </a:p>
                  </a:txBody>
                  <a:tcPr marL="68580" marR="68580" marT="0" marB="0" anchor="ctr"/>
                </a:tc>
              </a:tr>
              <a:tr h="778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Переработка и дальнейшая реализация побочных отходов: бутылочной пробки и мешков из-под сырьевых материалов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2021-2023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Годовая прибыль 500,0 млн сум</a:t>
                      </a:r>
                    </a:p>
                  </a:txBody>
                  <a:tcPr marL="68580" marR="68580" marT="0" marB="0" anchor="ctr"/>
                </a:tc>
              </a:tr>
              <a:tr h="436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исполнения строительных, монтажных и ремонтных работ согласно сметной документации. Сокращение выплат сверхурочных начислений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2021-2023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Экономия составит 75,0 млн. сум</a:t>
                      </a:r>
                    </a:p>
                  </a:txBody>
                  <a:tcPr marL="68580" marR="68580" marT="0" marB="0" anchor="ctr"/>
                </a:tc>
              </a:tr>
              <a:tr h="436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Итого: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7 345,5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 </a:t>
                      </a:r>
                      <a:r>
                        <a:rPr lang="ru-RU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21,7  млн долл. США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36019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6(254).jpg"/>
          <p:cNvPicPr>
            <a:picLocks noChangeAspect="1"/>
          </p:cNvPicPr>
          <p:nvPr/>
        </p:nvPicPr>
        <p:blipFill>
          <a:blip r:embed="rId2" cstate="print"/>
          <a:srcRect t="21041" b="25546"/>
          <a:stretch>
            <a:fillRect/>
          </a:stretch>
        </p:blipFill>
        <p:spPr>
          <a:xfrm>
            <a:off x="0" y="4500570"/>
            <a:ext cx="9144000" cy="2357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272985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IV.  Использование пустующих площадей под новое производство  и оказание  дополнительных услуг для максимизации финансовой прибыли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339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1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IV.  Использование пустующих площадей под новое производство  и оказание  дополнительных услуг для максимизации финансовой прибыли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>
            <a:hlinkClick r:id="rId2"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62195"/>
              </p:ext>
            </p:extLst>
          </p:nvPr>
        </p:nvGraphicFramePr>
        <p:xfrm>
          <a:off x="1" y="571480"/>
          <a:ext cx="9135452" cy="477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081"/>
                <a:gridCol w="1382099"/>
                <a:gridCol w="1827090"/>
                <a:gridCol w="1313332"/>
                <a:gridCol w="2340850"/>
              </a:tblGrid>
              <a:tr h="484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Намеченные  мероприятия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Намеченная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стоимость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Источник  финансирования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Срок </a:t>
                      </a: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исполнения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6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оборудования для изготовления зеркал и установка на складе  «Куддус»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70,0 тыс. долл. США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Дополнительная прибыль не менее 400 млн. сум в год</a:t>
                      </a:r>
                    </a:p>
                  </a:txBody>
                  <a:tcPr marL="68580" marR="68580" marT="0" marB="0" anchor="ctr"/>
                </a:tc>
              </a:tr>
              <a:tr h="1132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оборудования для  получения фрезерного рисунка на стекле  с дальнейшим нанесением краски  для   изготовления мебели, дверей и декоративного остекления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250,0 тыс. долл США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Дополнительная прибыль не менее 450 млн. сум в год</a:t>
                      </a:r>
                    </a:p>
                  </a:txBody>
                  <a:tcPr marL="68580" marR="68580" marT="0" marB="0" anchor="ctr"/>
                </a:tc>
              </a:tr>
              <a:tr h="944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узорчатого стекла на существующей в данное время линии ППС после  пуска новой линии по производству флоат-стекла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550,0 тыс. долл США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2022-2026 гг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Дополнительная прибыль не менее  11 000 млн. сум в год</a:t>
                      </a:r>
                    </a:p>
                  </a:txBody>
                  <a:tcPr marL="68580" marR="68580" marT="0" marB="0" anchor="ctr"/>
                </a:tc>
              </a:tr>
              <a:tr h="566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объема оказываемых услуг лечебным центром сторонним пациентам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Дополнительная прибыль не менее 150 млн. сум в год</a:t>
                      </a:r>
                    </a:p>
                  </a:txBody>
                  <a:tcPr marL="68580" marR="68580" marT="0" marB="0" anchor="ctr"/>
                </a:tc>
              </a:tr>
              <a:tr h="771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Изготовление металлоизделий и оказание сторонних услуг службами ЦМФ и МНУ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Дополнительная прибыль не менее 150 млн. сум в год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1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IV.  Использование пустующих площадей под новое производство  и оказание  дополнительных услуг для максимизации финансовой прибыли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>
            <a:hlinkClick r:id="rId2"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974267"/>
              </p:ext>
            </p:extLst>
          </p:nvPr>
        </p:nvGraphicFramePr>
        <p:xfrm>
          <a:off x="1" y="571480"/>
          <a:ext cx="9135452" cy="5868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081"/>
                <a:gridCol w="1382099"/>
                <a:gridCol w="1827090"/>
                <a:gridCol w="1313332"/>
                <a:gridCol w="2340850"/>
              </a:tblGrid>
              <a:tr h="429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Намеченные  мероприятия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Намеченная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стоимость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Источник  финансирования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Срок </a:t>
                      </a: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исполнения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8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Производство 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хлебо-булочных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мучных изделий  силами ОРП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Дополнительная прибыль не менее 50 млн сум в год</a:t>
                      </a:r>
                    </a:p>
                  </a:txBody>
                  <a:tcPr marL="68580" marR="68580" marT="0" marB="0" anchor="ctr"/>
                </a:tc>
              </a:tr>
              <a:tr h="436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Производство швейных изделий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220,0 млн. сум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Дополнительная прибыль не менее 600,0 млн. сум в год</a:t>
                      </a:r>
                    </a:p>
                  </a:txBody>
                  <a:tcPr marL="68580" marR="68580" marT="0" marB="0" anchor="ctr"/>
                </a:tc>
              </a:tr>
              <a:tr h="436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 Выращивание плодоовощной продукции на территории интенсивного сада, имеющихся площадях и в теплицах.  Консервация овощей и фруктов, их дальнейшая реализация.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10,0 млн сум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Дополнительная прибыль не менее 100 млн. сум в год</a:t>
                      </a:r>
                    </a:p>
                  </a:txBody>
                  <a:tcPr marL="68580" marR="68580" marT="0" marB="0" anchor="ctr"/>
                </a:tc>
              </a:tr>
              <a:tr h="4360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11.Изготовление  сувенирных керамических  изделий для дальнейшей реализации на экспорт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150,0 млн сум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Возможная продажа на экспорт на сумму более 200,0 тыс. долл. США</a:t>
                      </a:r>
                    </a:p>
                  </a:txBody>
                  <a:tcPr marL="68580" marR="68580" marT="0" marB="0" anchor="ctr"/>
                </a:tc>
              </a:tr>
              <a:tr h="685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  Производство строительных материалов, используя отходы древесины.  Изготовление деревянной мебели.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 тыс.  дол. США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2022-2026 гг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Дополнительная прибыль не менее 550 млн. сум в год</a:t>
                      </a:r>
                    </a:p>
                  </a:txBody>
                  <a:tcPr marL="68580" marR="68580" marT="0" marB="0" anchor="ctr"/>
                </a:tc>
              </a:tr>
              <a:tr h="8564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13. Проведение хим. анализов сырьевых материалов сторонним организациям в аккредитованной лаборатории на платной основе согласно утвержденной калькуляции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Дополнительная прибыль не менее 15 млн. сум в год</a:t>
                      </a:r>
                    </a:p>
                  </a:txBody>
                  <a:tcPr marL="68580" marR="68580" marT="0" marB="0" anchor="ctr"/>
                </a:tc>
              </a:tr>
              <a:tr h="8564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380 млн </a:t>
                      </a:r>
                      <a:r>
                        <a:rPr lang="ru-RU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970 тысяч долл. США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дбор на персонал - услуга, предлагана от Булкон Гру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487299"/>
            <a:ext cx="9144000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V.  Подбор и подготовка  инженерно-технического и производственного персонала согласно классификатора  основных должностей служащих и профессий рабочих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1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V.  Подбор и подготовка  инженерно-технического и производственного персонала согласно классификатора  основных должностей служащих и профессий рабочих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>
            <a:hlinkClick r:id="rId2"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322115"/>
              </p:ext>
            </p:extLst>
          </p:nvPr>
        </p:nvGraphicFramePr>
        <p:xfrm>
          <a:off x="1" y="571482"/>
          <a:ext cx="9135452" cy="6286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081"/>
                <a:gridCol w="1382099"/>
                <a:gridCol w="1827090"/>
                <a:gridCol w="1313332"/>
                <a:gridCol w="2340850"/>
              </a:tblGrid>
              <a:tr h="420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Намеченные  мероприятия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Намеченная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стоимость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Источник  финансирования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Срок </a:t>
                      </a: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исполнения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1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Подбор и расстановка кадров в соответствии с классификатором основных должностей служащих и профессий рабочих.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Рациональное использование кадрового персонала.</a:t>
                      </a:r>
                    </a:p>
                  </a:txBody>
                  <a:tcPr marL="68580" marR="68580" marT="0" marB="0" anchor="ctr"/>
                </a:tc>
              </a:tr>
              <a:tr h="691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Обучение специалистов высшего и среднего руководящего состава  в соответствии с принципами корпоративного управления.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14,0 млн.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Подготовка нового прогрессивного мышления.</a:t>
                      </a:r>
                    </a:p>
                  </a:txBody>
                  <a:tcPr marL="68580" marR="68580" marT="0" marB="0" anchor="ctr"/>
                </a:tc>
              </a:tr>
              <a:tr h="518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Переподготовка работников в целях получения смежной профессии.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6,0 млн. сум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безболезненной ротации работников на всех уровнях.</a:t>
                      </a:r>
                    </a:p>
                  </a:txBody>
                  <a:tcPr marL="68580" marR="68580" marT="0" marB="0" anchor="ctr"/>
                </a:tc>
              </a:tr>
              <a:tr h="864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предприятия квалифицированными кадрами, проведение ежегодной аттестации  профессиональных знаний работников.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уровня квалификации и профессиональной пригодности работников предприятия.</a:t>
                      </a:r>
                    </a:p>
                  </a:txBody>
                  <a:tcPr marL="68580" marR="68580" marT="0" marB="0" anchor="ctr"/>
                </a:tc>
              </a:tr>
              <a:tr h="864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международных семинарах  по стекольной тематике.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20,0 млн. сум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Ознакомление с современными инновационными разработками и методами управления предприятием с дальнейшим  применением в практике.</a:t>
                      </a:r>
                    </a:p>
                  </a:txBody>
                  <a:tcPr marL="68580" marR="68580" marT="0" marB="0" anchor="ctr"/>
                </a:tc>
              </a:tr>
              <a:tr h="1555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Сотрудничество с  профильными высшими учебными заведениями в области оказания услуг по обучению персонала непосредственно  на предприятии, а также подготовка ими специалистов по всем  направлениям  в области стекольного производства.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25,0 млн. сум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Прием на работу молодых специалистов, имеющих теоретическую подготовку в области стекольного производства.</a:t>
                      </a:r>
                    </a:p>
                  </a:txBody>
                  <a:tcPr marL="68580" marR="68580" marT="0" marB="0" anchor="ctr"/>
                </a:tc>
              </a:tr>
              <a:tr h="680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 млн </a:t>
                      </a:r>
                      <a:r>
                        <a:rPr lang="ru-RU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nvest.jpg"/>
          <p:cNvPicPr>
            <a:picLocks noChangeAspect="1"/>
          </p:cNvPicPr>
          <p:nvPr/>
        </p:nvPicPr>
        <p:blipFill>
          <a:blip r:embed="rId2" cstate="print"/>
          <a:srcRect t="29674" b="47499"/>
          <a:stretch>
            <a:fillRect/>
          </a:stretch>
        </p:blipFill>
        <p:spPr>
          <a:xfrm>
            <a:off x="0" y="5429192"/>
            <a:ext cx="9144000" cy="1428808"/>
          </a:xfrm>
          <a:prstGeom prst="rect">
            <a:avLst/>
          </a:prstGeom>
        </p:spPr>
      </p:pic>
      <p:pic>
        <p:nvPicPr>
          <p:cNvPr id="10" name="Рисунок 9" descr="Инвестиции-в-интернет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786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201679"/>
            <a:ext cx="91440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VI. Привлечение инновационных разработок в действующее производство</a:t>
            </a:r>
          </a:p>
          <a:p>
            <a:pPr algn="ctr"/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1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VI. Привлечение инновационных разработок в действующее производство</a:t>
            </a:r>
          </a:p>
          <a:p>
            <a:pPr algn="ctr"/>
            <a:endParaRPr lang="ru-RU" sz="1600" dirty="0"/>
          </a:p>
        </p:txBody>
      </p:sp>
      <p:graphicFrame>
        <p:nvGraphicFramePr>
          <p:cNvPr id="6" name="Таблица 5">
            <a:hlinkClick r:id="rId2"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847365"/>
              </p:ext>
            </p:extLst>
          </p:nvPr>
        </p:nvGraphicFramePr>
        <p:xfrm>
          <a:off x="1" y="500045"/>
          <a:ext cx="9135452" cy="6172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081"/>
                <a:gridCol w="1382099"/>
                <a:gridCol w="1827090"/>
                <a:gridCol w="1313332"/>
                <a:gridCol w="2340850"/>
              </a:tblGrid>
              <a:tr h="403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Намеченные  мероприятия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Намеченная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стоимость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Источник  финансирования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Срок </a:t>
                      </a: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исполнения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92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Сотрудничество с институтом стекла г. Гусь-Хрустальный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 ЗАО «Центр Стекло-Газ») в сфере производства стеклопродукции, заключение контракта на проект модернизации с/в печи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МВП уч. №2.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институтами стекла                г. Москва и г. Саратов.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3,5 тыс. дол. США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Решаются вопросы  внедрения на производство современных методов стекловарения при минимизации расхода энергоносителей.</a:t>
                      </a:r>
                    </a:p>
                  </a:txBody>
                  <a:tcPr marL="68580" marR="68580" marT="0" marB="0" anchor="ctr"/>
                </a:tc>
              </a:tr>
              <a:tr h="829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Сотрудничество с ведущими мировыми компаниями, являющимися лидерами в сфере стеклоиндустрии.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Ведутся переговоры по разработке проектов по модернизации цеха по производству с/тары и строительству новой линии флоат-стекла.</a:t>
                      </a:r>
                    </a:p>
                  </a:txBody>
                  <a:tcPr marL="68580" marR="68580" marT="0" marB="0" anchor="ctr"/>
                </a:tc>
              </a:tr>
              <a:tr h="1160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Заключение договора с Ташкентским химико-технологическим  институтом, привлечение его ведущих сотрудников  к разработке новых методов получения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стеклопродукции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829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Заключение договоров с издательствами, специализирующимися на выпуске печатных изданий по стекольной тематике.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50,0 тыс. росс.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Позволит получать информацию о новых разработках и способах получения стеклоизделий с целью внедрения их на нашем предприятии.</a:t>
                      </a:r>
                    </a:p>
                  </a:txBody>
                  <a:tcPr marL="68580" marR="68580" marT="0" marB="0" anchor="ctr"/>
                </a:tc>
              </a:tr>
              <a:tr h="435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тысяч росс. </a:t>
                      </a:r>
                      <a:r>
                        <a:rPr lang="ru-RU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тысяч долл. США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23107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ownloads\construction-g5857966e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143380"/>
            <a:ext cx="9144000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Проведение политики, направленной на модернизацию, техническому и технологическому обновлению производства.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еть Коммуникация Интернет - Бесплатное изображение на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9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1-001.jpg"/>
          <p:cNvPicPr>
            <a:picLocks noChangeAspect="1"/>
          </p:cNvPicPr>
          <p:nvPr/>
        </p:nvPicPr>
        <p:blipFill>
          <a:blip r:embed="rId3" cstate="print"/>
          <a:srcRect t="20270" b="8784"/>
          <a:stretch>
            <a:fillRect/>
          </a:stretch>
        </p:blipFill>
        <p:spPr>
          <a:xfrm>
            <a:off x="0" y="4357694"/>
            <a:ext cx="9144000" cy="2500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272985"/>
            <a:ext cx="91440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информационно-коммуникационной системы</a:t>
            </a:r>
          </a:p>
          <a:p>
            <a:pPr algn="ctr"/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1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VII.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Развитие информационно-коммуникационной системы</a:t>
            </a:r>
          </a:p>
          <a:p>
            <a:pPr algn="ctr"/>
            <a:endParaRPr lang="ru-RU" sz="1600" dirty="0"/>
          </a:p>
        </p:txBody>
      </p:sp>
      <p:graphicFrame>
        <p:nvGraphicFramePr>
          <p:cNvPr id="6" name="Таблица 5">
            <a:hlinkClick r:id="rId2"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456955"/>
              </p:ext>
            </p:extLst>
          </p:nvPr>
        </p:nvGraphicFramePr>
        <p:xfrm>
          <a:off x="1" y="535856"/>
          <a:ext cx="9135452" cy="6337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081"/>
                <a:gridCol w="1382099"/>
                <a:gridCol w="1827090"/>
                <a:gridCol w="1313332"/>
                <a:gridCol w="2340850"/>
              </a:tblGrid>
              <a:tr h="385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Намеченные  мероприятия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Намеченная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стоимость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Источник  финансирования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Срок </a:t>
                      </a: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исполнения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5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и расширение локальной сети всего производственного процесса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60,0 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сум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Тотальный контроль всего производственного процесса всеми специалистами в режиме он-лайн, оперативный  обмен информацией и решение вопросов всеми службами предприятия.</a:t>
                      </a:r>
                    </a:p>
                  </a:txBody>
                  <a:tcPr marL="68580" marR="68580" marT="0" marB="0" anchor="ctr"/>
                </a:tc>
              </a:tr>
              <a:tr h="3793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Дальнейшая работа по расширению программы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-С, получение дополнительных лицензионных разработок в целях ее дальнейшего совершенствования: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введение учета оборота контейнеров;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подключение компьютеров производственных цехов  к  программе 1С;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-подключение электронных весов склада сырья к базе 1С;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-подключение весовой линии ДСЦ к базе 1С;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 контроль показания расходомеров автозаправки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подключение  к программе 1С показания расходомеров автозаправки  для  ведения контроля;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введение в систему электронного секретаря с использованием электронной подписи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50,0 </a:t>
                      </a:r>
                      <a:r>
                        <a:rPr lang="ru-RU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сум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Комплексное получение результатов производственной и финансово-экономической деятельности предприятия, контроль всего процесса.</a:t>
                      </a:r>
                    </a:p>
                  </a:txBody>
                  <a:tcPr marL="68580" marR="68580" marT="0" marB="0"/>
                </a:tc>
              </a:tr>
              <a:tr h="837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Ведение  системы финансового учета согласно международным стандартам бухгалтерского учета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Выход на новый уровень учета с  целью прозрачности финансовой деятельности предприятия.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1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VII.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Развитие информационно-коммуникационной системы</a:t>
            </a:r>
          </a:p>
          <a:p>
            <a:pPr algn="ctr"/>
            <a:endParaRPr lang="ru-RU" sz="1600" dirty="0"/>
          </a:p>
        </p:txBody>
      </p:sp>
      <p:graphicFrame>
        <p:nvGraphicFramePr>
          <p:cNvPr id="6" name="Таблица 5">
            <a:hlinkClick r:id="rId2"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919508"/>
              </p:ext>
            </p:extLst>
          </p:nvPr>
        </p:nvGraphicFramePr>
        <p:xfrm>
          <a:off x="1" y="571481"/>
          <a:ext cx="9135452" cy="6286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081"/>
                <a:gridCol w="1382099"/>
                <a:gridCol w="1827090"/>
                <a:gridCol w="1313332"/>
                <a:gridCol w="2340850"/>
              </a:tblGrid>
              <a:tr h="425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Намеченные  мероприятия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Намеченная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стоимость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Источник  финансирования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Срок </a:t>
                      </a: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исполнения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3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Установка волоконно-оптической связи на всех участках предприятия.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400,0 млн. сум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Бесперебойная связь, обеспечивающая оперативную и многофункциональную работу интернета. </a:t>
                      </a:r>
                    </a:p>
                  </a:txBody>
                  <a:tcPr marL="68580" marR="68580" marT="0" marB="0" anchor="ctr"/>
                </a:tc>
              </a:tr>
              <a:tr h="803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Автоматизация расходов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газ-воздух на всех производственных участках.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40,0 тыс. дол. США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Строгий учет и рациональное использование энергоносителей.</a:t>
                      </a:r>
                    </a:p>
                  </a:txBody>
                  <a:tcPr marL="68580" marR="68580" marT="0" marB="0" anchor="ctr"/>
                </a:tc>
              </a:tr>
              <a:tr h="803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Поэтапная замена устаревшей оргтехники на более современную и усовершенствованную.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 млн. сум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803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Замена и установка современного оборудования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производстве огнеупорных материалов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ЦОИ.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5,0 млн. сум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Упрощение схемы управления прессом, уменьшение количества простоев. Годовой эффект не менее 1,0 млн. сум.</a:t>
                      </a:r>
                    </a:p>
                  </a:txBody>
                  <a:tcPr marL="68580" marR="68580" marT="0" marB="0" anchor="ctr"/>
                </a:tc>
              </a:tr>
              <a:tr h="803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Установка компьютерной системы для наблюдения 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энергопоказателей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13,0 млн. сумм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современных технологий учета электроэнергии, занесение показаний в электронный архив.</a:t>
                      </a:r>
                    </a:p>
                  </a:txBody>
                  <a:tcPr marL="68580" marR="68580" marT="0" marB="0" anchor="ctr"/>
                </a:tc>
              </a:tr>
              <a:tr h="969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Реконструкция  весовой линии ДСЦ с увеличением производительности до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 т/сутки 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250,0 тыс. дол. США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Кредит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собственные средства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производительности, экономия электроэнергии.</a:t>
                      </a:r>
                    </a:p>
                  </a:txBody>
                  <a:tcPr marL="68580" marR="68580" marT="0" marB="0" anchor="ctr"/>
                </a:tc>
              </a:tr>
              <a:tr h="875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628  млн. </a:t>
                      </a:r>
                      <a:r>
                        <a:rPr lang="ru-RU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290 тысяч долл. США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 чего начинается экспо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0"/>
            <a:ext cx="9171820" cy="685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857760"/>
            <a:ext cx="91440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VIII. Реализация  продукции на экспорт</a:t>
            </a:r>
          </a:p>
          <a:p>
            <a:pPr algn="ctr"/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1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VIII. Реализация  продукции на экспорт</a:t>
            </a:r>
          </a:p>
          <a:p>
            <a:pPr algn="ctr"/>
            <a:endParaRPr lang="ru-RU" sz="1600" dirty="0"/>
          </a:p>
        </p:txBody>
      </p:sp>
      <p:graphicFrame>
        <p:nvGraphicFramePr>
          <p:cNvPr id="6" name="Таблица 5">
            <a:hlinkClick r:id="rId2"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43553"/>
              </p:ext>
            </p:extLst>
          </p:nvPr>
        </p:nvGraphicFramePr>
        <p:xfrm>
          <a:off x="1" y="571479"/>
          <a:ext cx="9135452" cy="628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081"/>
                <a:gridCol w="1382099"/>
                <a:gridCol w="1827090"/>
                <a:gridCol w="1313332"/>
                <a:gridCol w="2340850"/>
              </a:tblGrid>
              <a:tr h="457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Намеченные  мероприятия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Намеченная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стоимость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Источник  финансирования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Срок </a:t>
                      </a: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исполнения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5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Комплексное изучение товарного рынка с учетом информации о географическом положении, производственной мощности, выпускаемом ассортименте и ценовой политике наших основных потребителей и конкурентов.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Эта информация позволит устанавливать объем продаж с учетом сезонного характера и регулировать ценовую политику.</a:t>
                      </a:r>
                    </a:p>
                  </a:txBody>
                  <a:tcPr marL="68580" marR="68580" marT="0" marB="0" anchor="ctr"/>
                </a:tc>
              </a:tr>
              <a:tr h="910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Изучение товарного рынка соседних государств с целью формирования заказов и составления плана экспорта продукции.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Появляется возможность для привлечения потенциальных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импортнеров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заключению дилерских контрактов.</a:t>
                      </a:r>
                    </a:p>
                  </a:txBody>
                  <a:tcPr marL="68580" marR="68580" marT="0" marB="0" anchor="ctr"/>
                </a:tc>
              </a:tr>
              <a:tr h="1093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над снижением себестоимости с целью максимального выравнивания цен выпускаемой нами продукции с ценами на аналогичную продукцию внешнего рынка.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Позволит привлечь покупателей и увеличить объем продаж.</a:t>
                      </a:r>
                    </a:p>
                  </a:txBody>
                  <a:tcPr marL="68580" marR="68580" marT="0" marB="0" anchor="ctr"/>
                </a:tc>
              </a:tr>
              <a:tr h="2550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Принятие Постановления                     «О дополнительных мерах по дальнейшему совершенствованию механизма реализации монопольной продукции на экспорт», обязывающего всех хозяйствующих субъектов производить расчеты реализуемой на экспорт продукции по цене не ниже декларированной.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Исключит перепродажу по заниженной цене с/банки частными предпринимателями, появится возможность поставки продукции на экспорт по декларированным ценам.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случае принятия Постановления продукция будет реализовываться предприятием на сумму не менее 2,0 млн. дол. США 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1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VIII. Реализация  продукции на экспорт</a:t>
            </a:r>
          </a:p>
          <a:p>
            <a:pPr algn="ctr"/>
            <a:endParaRPr lang="ru-RU" sz="1600" dirty="0"/>
          </a:p>
        </p:txBody>
      </p:sp>
      <p:graphicFrame>
        <p:nvGraphicFramePr>
          <p:cNvPr id="6" name="Таблица 5">
            <a:hlinkClick r:id="rId2"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390214"/>
              </p:ext>
            </p:extLst>
          </p:nvPr>
        </p:nvGraphicFramePr>
        <p:xfrm>
          <a:off x="1" y="313887"/>
          <a:ext cx="9135452" cy="6571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35"/>
                <a:gridCol w="1357322"/>
                <a:gridCol w="1552213"/>
                <a:gridCol w="1313332"/>
                <a:gridCol w="2340850"/>
              </a:tblGrid>
              <a:tr h="401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Намеченные  мероприятия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Намеченная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стоимость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Источник  финансирования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Срок </a:t>
                      </a: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исполнения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0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Принятие дополнения к Постановлению КМ № 239 от 28.10.2010, регулирующему ценовую политику предприятия- монополиста при реализации продукции на экспорт, основываясь на тенденцию мировых цен на аналогичные виды товаров.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установлении более приемлемой для покупателей  цены на нашу продукцию, ориентируясь на рыночный спрос ,  можно  увеличить поставки  не менее, чем на 1,5 млн долл. США в год.</a:t>
                      </a:r>
                    </a:p>
                  </a:txBody>
                  <a:tcPr marL="68580" marR="68580" marT="0" marB="0" anchor="ctr"/>
                </a:tc>
              </a:tr>
              <a:tr h="1281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Подтверждение   государственными органами  ценообразования  и внешне-экономической деятельности (Министерство финансов и МВЭСИТ)  правомерности установления валютных цен на продукцию  по государственному  курсу доллара на день подписания контракта.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заинтересованности зарубежных клиентов созданием льготных условий при установлении цен при  дальнейшей продаже продукции.</a:t>
                      </a:r>
                    </a:p>
                  </a:txBody>
                  <a:tcPr marL="68580" marR="68580" marT="0" marB="0" anchor="ctr"/>
                </a:tc>
              </a:tr>
              <a:tr h="640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 ж/д тарифов при перевозке продукции на экспорт на 50%.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Позволит заинтересовать потенциальных покупателей , особенно с Таджикистана, при учете стоимости перевозки.</a:t>
                      </a:r>
                    </a:p>
                  </a:txBody>
                  <a:tcPr marL="68580" marR="68580" marT="0" marB="0" anchor="ctr"/>
                </a:tc>
              </a:tr>
              <a:tr h="55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Выпуск 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керамических 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изделий, 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огнеупоров, востребованных за рубежом.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150,0 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млн. 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сум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Продажа на экспорт на сумму </a:t>
                      </a:r>
                      <a:endParaRPr lang="ru-RU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100,0 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. дол. США.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24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Участие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в специализированных выставках и ярмарках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20,0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млн.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сум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Позволит более детально изучить товарный рынок, а также проводить рекламу собственной продукции.</a:t>
                      </a:r>
                    </a:p>
                  </a:txBody>
                  <a:tcPr marL="68580" marR="68580" marT="0" marB="0" anchor="ctr"/>
                </a:tc>
              </a:tr>
              <a:tr h="55244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Составление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каталога выпускаемой продукции, размещение его на официальном сайте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5,0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млн.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сум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Позволит расширить рекламный спектр выпускаемой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продукции.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65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Выпуск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продукции на «Кувасай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Кварц-Агро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», ориентированной на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экспорт: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 - текстильные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изделия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 -консервированная продукция.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Увеличение ассортимента продукции, ориентированной на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экспорт.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18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175 млн. </a:t>
                      </a:r>
                      <a:r>
                        <a:rPr lang="ru-RU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сум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2486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орректировка таможенной стоимости (КТС) - что это такое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4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795086"/>
            <a:ext cx="91440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Импортозамещение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приобретаемого сырья и комплектующих</a:t>
            </a:r>
          </a:p>
          <a:p>
            <a:pPr algn="ctr"/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1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00050" indent="-400050" algn="ctr">
              <a:buAutoNum type="romanUcPeriod" startAt="9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Импортозамещение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приобретаемого сырья и комплектующих</a:t>
            </a:r>
          </a:p>
          <a:p>
            <a:pPr marL="400050" indent="-400050" algn="ctr">
              <a:buAutoNum type="romanUcPeriod" startAt="9"/>
            </a:pPr>
            <a:endParaRPr lang="ru-RU" sz="1600" dirty="0"/>
          </a:p>
        </p:txBody>
      </p:sp>
      <p:graphicFrame>
        <p:nvGraphicFramePr>
          <p:cNvPr id="6" name="Таблица 5">
            <a:hlinkClick r:id="rId2"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91169"/>
              </p:ext>
            </p:extLst>
          </p:nvPr>
        </p:nvGraphicFramePr>
        <p:xfrm>
          <a:off x="1" y="428604"/>
          <a:ext cx="9135452" cy="6429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35"/>
                <a:gridCol w="1357322"/>
                <a:gridCol w="1714512"/>
                <a:gridCol w="1151033"/>
                <a:gridCol w="2340850"/>
              </a:tblGrid>
              <a:tr h="429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Намеченные  мероприятия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Намеченная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стоимость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Источник  финансирования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Срок </a:t>
                      </a: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исполнения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05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кварцевого песка  Самаркандского месторождения, получение лицензии на участок карьера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Таджикистан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АО «Кварц»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Экономия  2,76 млн долл/г США из расчета  120 000тн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 23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долл США </a:t>
                      </a:r>
                    </a:p>
                  </a:txBody>
                  <a:tcPr marL="68580" marR="68580" marT="0" marB="0" anchor="ctr"/>
                </a:tc>
              </a:tr>
              <a:tr h="665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Смазка МГС-61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Ферганский  НПЗ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Экономия 11,0 тыс. долл.США /г</a:t>
                      </a:r>
                    </a:p>
                  </a:txBody>
                  <a:tcPr marL="68580" marR="68580" marT="0" marB="0" anchor="ctr"/>
                </a:tc>
              </a:tr>
              <a:tr h="415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Ремни 1050п/м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Казахстан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Наманганрезина-пласт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Экономия 40,5 тыс. долл.США /г</a:t>
                      </a:r>
                    </a:p>
                  </a:txBody>
                  <a:tcPr marL="68580" marR="68580" marT="0" marB="0" anchor="ctr"/>
                </a:tc>
              </a:tr>
              <a:tr h="562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Паллет-поддоны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упаковки с/тары (1шт)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АО «Кварц»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Экономия 30,0 тыс. долл.США /г</a:t>
                      </a:r>
                    </a:p>
                  </a:txBody>
                  <a:tcPr marL="68580" marR="68580" marT="0" marB="0" anchor="ctr"/>
                </a:tc>
              </a:tr>
              <a:tr h="562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Воздушные фильтры для компрессоров (18 шт)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Бельгия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«Андижан ФилтрУз»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Экономия 23,0 тыс. долл.США /г</a:t>
                      </a:r>
                    </a:p>
                  </a:txBody>
                  <a:tcPr marL="68580" marR="68580" marT="0" marB="0" anchor="ctr"/>
                </a:tc>
              </a:tr>
              <a:tr h="753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Формокомплекты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стеклотары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Китай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АО «Кварц»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Экономия 62,0 тыс. долл.США /г</a:t>
                      </a:r>
                    </a:p>
                  </a:txBody>
                  <a:tcPr marL="68580" marR="68580" marT="0" marB="0" anchor="ctr"/>
                </a:tc>
              </a:tr>
              <a:tr h="17101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Огнеупорные изделия: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Высокоглиноземистый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облегчённый кирпич (легковесный огнеупор)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Возможны несколько вариантов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начала производства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Узбекистане: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завод «Огнеупор»             г. Ташкент;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Компания «Магнезита»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 создание СП на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АО «Кварц»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Возможная экономия до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 млн. дол. США/г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именение международных стандартов и инструментов менеджмента качества по  отраслям и направлениям деятельности • Государственная академия  промышленного менеджмента имени Н.П.Пастух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6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msf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700017"/>
            <a:ext cx="4857784" cy="2157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272985"/>
            <a:ext cx="91440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Х. Внедрение  на предприятии международных стандартов</a:t>
            </a:r>
          </a:p>
          <a:p>
            <a:pPr algn="ctr"/>
            <a:endParaRPr lang="ru-RU" sz="1600" dirty="0"/>
          </a:p>
        </p:txBody>
      </p:sp>
      <p:pic>
        <p:nvPicPr>
          <p:cNvPr id="6" name="Рисунок 5" descr="266b7530e7b707246b6d9608b884ee9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857760"/>
            <a:ext cx="2418236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1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00050" indent="-400050" algn="ctr">
              <a:buAutoNum type="romanUcPeriod" startAt="10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Внедрение  на предприятии международных стандартов</a:t>
            </a:r>
          </a:p>
          <a:p>
            <a:pPr marL="400050" indent="-400050" algn="ctr">
              <a:buAutoNum type="romanUcPeriod" startAt="10"/>
            </a:pPr>
            <a:endParaRPr lang="ru-RU" sz="1600" dirty="0"/>
          </a:p>
        </p:txBody>
      </p:sp>
      <p:graphicFrame>
        <p:nvGraphicFramePr>
          <p:cNvPr id="6" name="Таблица 5">
            <a:hlinkClick r:id="rId2"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217454"/>
              </p:ext>
            </p:extLst>
          </p:nvPr>
        </p:nvGraphicFramePr>
        <p:xfrm>
          <a:off x="1" y="428604"/>
          <a:ext cx="9135452" cy="524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35"/>
                <a:gridCol w="1571636"/>
                <a:gridCol w="1337899"/>
                <a:gridCol w="1313332"/>
                <a:gridCol w="2340850"/>
              </a:tblGrid>
              <a:tr h="429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Намеченные  мероприятия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Намеченная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стоимость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Источник  финансирования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Срок </a:t>
                      </a: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исполнения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5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Сертификация 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производства согласно новой версии международного стандарта 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ISO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9001-2015.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2022-2026гг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 Внедрение системы менеджмента качества  позволяет выпускать продукцию на международном 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уровне.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5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Подтверждение  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международного сертификата на закаленное стекло в соответствии с международными Правилами № 43 ЕЭК 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ООН.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45 000 р.р.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Открывает  большие возможности для реализации закаленного 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стекла.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Участие 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в составе рабочей группы по разработке Общего технического регламента « О безопасности стеклянной тары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»,гармонизированному 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с международными стандартами, согласно Постановлению КМ </a:t>
                      </a:r>
                      <a:r>
                        <a:rPr lang="ru-RU" sz="1100" dirty="0" err="1">
                          <a:latin typeface="+mn-lt"/>
                          <a:ea typeface="Calibri"/>
                          <a:cs typeface="Times New Roman"/>
                        </a:rPr>
                        <a:t>Респ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100" dirty="0" err="1">
                          <a:latin typeface="+mn-lt"/>
                          <a:ea typeface="Calibri"/>
                          <a:cs typeface="Times New Roman"/>
                        </a:rPr>
                        <a:t>Узб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. № от 207 от 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30.07.14.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63 180 965 сум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Собственные средства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Позволит систематизировать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и стабилизировать  обязательные требования к безопасности стеклянной тары в соответствии с международными 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требованиями.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2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Участие 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в программе Всемирного Банка по реализации </a:t>
                      </a:r>
                      <a:r>
                        <a:rPr lang="ru-RU" sz="1100" dirty="0" err="1">
                          <a:latin typeface="+mn-lt"/>
                          <a:ea typeface="Calibri"/>
                          <a:cs typeface="Times New Roman"/>
                        </a:rPr>
                        <a:t>пилотного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 проекта внедрения системы энергетического менеджмента в соответствии с Международным стандартом </a:t>
                      </a:r>
                      <a:r>
                        <a:rPr lang="en-US" sz="1100" dirty="0" smtClean="0">
                          <a:latin typeface="+mn-lt"/>
                          <a:ea typeface="Calibri"/>
                          <a:cs typeface="Times New Roman"/>
                        </a:rPr>
                        <a:t>ISO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 50001.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2022-2026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Внедрение энергоэффективного процесса в соответствии с мировым 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опытом.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Итого: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 тысяч росс.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63,18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млн </a:t>
                      </a:r>
                      <a:r>
                        <a:rPr lang="ru-RU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</a:t>
                      </a:r>
                      <a:endParaRPr lang="ru-RU" dirty="0"/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2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1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Проведение политики, направленной на модернизацию, техническому и технологическому обновлению производства. </a:t>
            </a:r>
          </a:p>
        </p:txBody>
      </p:sp>
      <p:graphicFrame>
        <p:nvGraphicFramePr>
          <p:cNvPr id="6" name="Таблица 5">
            <a:hlinkClick r:id="rId2"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47674"/>
              </p:ext>
            </p:extLst>
          </p:nvPr>
        </p:nvGraphicFramePr>
        <p:xfrm>
          <a:off x="2" y="636150"/>
          <a:ext cx="9143999" cy="5825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742"/>
                <a:gridCol w="1292858"/>
                <a:gridCol w="1828800"/>
                <a:gridCol w="1224025"/>
                <a:gridCol w="2433574"/>
              </a:tblGrid>
              <a:tr h="494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Намеченные  мероприятия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Намеченная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стоимость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Источник  финансирования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Срок </a:t>
                      </a: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исполнения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5442">
                <a:tc>
                  <a:txBody>
                    <a:bodyPr/>
                    <a:lstStyle/>
                    <a:p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1.Поэтапное  обновление морально и физически устаревшего оборудования на прогрессивное и </a:t>
                      </a:r>
                      <a:r>
                        <a:rPr lang="ru-RU" sz="11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энергоэффективное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оборудование на всех производственных участках по результатам  проведенного технического аудита: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контрольное оборудование для определения качества листового стекла;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-приобретение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энергодисперсионного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спектрометра для анализа химического анализа сырьевых материалов;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16,0 млн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351,6 млн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(1шт.)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2022-2023 гг.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Улучшение контроля качества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экспресс-анализа сырья</a:t>
                      </a:r>
                      <a:endParaRPr lang="ru-RU" sz="11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25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Реконструкция существующей тарной линии МВП уч. №1 на производство узорчатого и на производство стеклоблоков с учетом последних инновационных разработок ведущих проектных компании стекольной отрасли.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10,0 млн долл. США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2021-2026 гг.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 новых видов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стеклопродукции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увеличение производительности.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25442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Реконструкция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флоат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линии ППС 200тн на 350тн в сутки  с учетом последних инновационных разработок ведущих проектных компании стекольной отрасли.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15,0 млн долл. США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</a:p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2021-2026 гг.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 новых видов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стеклопродукции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больщих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размеров, увеличение производительности на 75%.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1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Проведение политики, направленной на модернизацию, техническому и технологическому обновлению производства. </a:t>
            </a:r>
          </a:p>
        </p:txBody>
      </p:sp>
      <p:graphicFrame>
        <p:nvGraphicFramePr>
          <p:cNvPr id="6" name="Таблица 5">
            <a:hlinkClick r:id="rId2"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671256"/>
              </p:ext>
            </p:extLst>
          </p:nvPr>
        </p:nvGraphicFramePr>
        <p:xfrm>
          <a:off x="2" y="636150"/>
          <a:ext cx="9143999" cy="6121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742"/>
                <a:gridCol w="1292858"/>
                <a:gridCol w="1828800"/>
                <a:gridCol w="1224025"/>
                <a:gridCol w="2433574"/>
              </a:tblGrid>
              <a:tr h="494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Намеченные  мероприятия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Намеченная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стоимость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Источник  финансирования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Срок </a:t>
                      </a: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исполнения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5438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Строительство зданий и сооружений, подготовка к зимнему сезону обогатитель-ной линии для обогащения сырьевых материалов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1300,0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млн.сум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2022-2026гг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Позволит работать на зимнем периоде. Обогащение сырья позволит ежегодно экономить материалы, идущие на обесцвечивание с/массы.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25438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5.Производство новых видов огнеупорного кирпича в ЦОИ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400,0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млн.сум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Импорто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-замещение легковесного огнеупорного кирпича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25438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6.Закупка и установка оборудовании в ванну расплава цеха 400тн для производства листового стекла с покрытием.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500,0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тыс.долл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США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2022-2026гг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Производство новых видов стекла и повышение производительности.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25438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Закупка и установка оборудовании и спецтехники в цех 400тн для упаковки и транспортировки листового стекла.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1,3 млн.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долл.США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2022-2026гг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производительности, выход на полную мощность производства стекла.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25438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Закупка и установка мостовых кранов г/п 10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В цех 400тн. для внутрицехового перемещения и отгрузки листового стекла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0,4 млн.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долл.США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Собственные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2022-2026гг.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производитель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ности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обеспечение внутри цехового перемещения и отгрузки листового стекла.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1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Проведение политики, направленной на модернизацию, техническому и технологическому обновлению производства. </a:t>
            </a:r>
          </a:p>
        </p:txBody>
      </p:sp>
      <p:graphicFrame>
        <p:nvGraphicFramePr>
          <p:cNvPr id="6" name="Таблица 5">
            <a:hlinkClick r:id="rId2"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026756"/>
              </p:ext>
            </p:extLst>
          </p:nvPr>
        </p:nvGraphicFramePr>
        <p:xfrm>
          <a:off x="2" y="648850"/>
          <a:ext cx="9143999" cy="3315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742"/>
                <a:gridCol w="1292858"/>
                <a:gridCol w="1828800"/>
                <a:gridCol w="1224025"/>
                <a:gridCol w="2433574"/>
              </a:tblGrid>
              <a:tr h="417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Намеченные  мероприятия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Намеченная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стоимость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Источник  финансирования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Срок </a:t>
                      </a: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исполнения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94749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 Закупка и установка грейферных мостовых кранов г/п 5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В ДСЦ для погрузки и разгрузки сырья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1,7 млрд.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2022-2026гг.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Замена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физически устаревших грейферных кранов.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9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 Закупка и установка сушильных барабанов тип: 2,2х14 м (СМЦ 440.3М) в комплекте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теплогенератором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дымомсосом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просушки обогащенного кварцевого песка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0,38 млн.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долл.США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2022-2026гг.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производительности, обеспечение производства качественным сырьем вкл. Цех 400тн.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7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Итого: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3 767,6 млн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27,58 млн долл. США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wnloads\windmills-g5147b66ee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581128"/>
            <a:ext cx="9144000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Сокращение энергоемкости производства, внедрение энергосберегающего оборудования</a:t>
            </a:r>
          </a:p>
          <a:p>
            <a:pPr algn="ctr"/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1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II. Сокращение энергоемкости производства, внедрение энергосберегающего оборудовани</a:t>
            </a:r>
            <a:r>
              <a:rPr lang="ru-RU" sz="1600" dirty="0" smtClean="0"/>
              <a:t>я</a:t>
            </a:r>
          </a:p>
          <a:p>
            <a:pPr algn="ctr"/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166461"/>
              </p:ext>
            </p:extLst>
          </p:nvPr>
        </p:nvGraphicFramePr>
        <p:xfrm>
          <a:off x="0" y="584776"/>
          <a:ext cx="9135452" cy="621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081"/>
                <a:gridCol w="1382099"/>
                <a:gridCol w="1827090"/>
                <a:gridCol w="1313332"/>
                <a:gridCol w="2340850"/>
              </a:tblGrid>
              <a:tr h="404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Намеченные  мероприятия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Намеченная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стоимость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Источник  финансирования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Срок </a:t>
                      </a: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исполнения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00792">
                <a:tc>
                  <a:txBody>
                    <a:bodyPr/>
                    <a:lstStyle/>
                    <a:p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Создание новых производственных мощностей на базе современных </a:t>
                      </a:r>
                      <a:r>
                        <a:rPr lang="ru-RU" sz="11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энергоэффективных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технологий: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Реконструкцией тарной линии МВП уч. №1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млн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Долл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США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Кредитные средства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(по линии МАР или ФРРУ)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2022-2026гг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производительности, снижение себестоимости  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уменьшение расхода пр. газа и электроэнергии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33679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2.Поэтапная установка солнечных батарей для освещения производственных цехов и административных зданий.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50,0 млн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2021-2023 гг.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потребления электроэнергии на 9 125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кВт/г или 1,8 млн. сум/г.</a:t>
                      </a:r>
                    </a:p>
                  </a:txBody>
                  <a:tcPr anchor="ctr"/>
                </a:tc>
              </a:tr>
              <a:tr h="1050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3.Установка котла утилизатора отходящего тепла на с/в печи 200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тн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1 869,0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долл. США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2022-2026гг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Позволит сэкономить объем пр. газа, расходуемый на отопление и бытовые нужды на 50 %: 75284м3/г или  18,5 млн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/г,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выроботка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собственной независимой электроэнергии 1000 кВт/час на сумму 3 888 млн/год (окупаемость за 7лет)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50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Теплоизоляция  стекловаренных печей  в целях снижения расхода природного газа.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500,0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тыс.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долл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США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2022-2026гг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Позволит сэкономить объем пр. газа, расходуемый на печи на 6,5 млн м3/г или    1,6 млрд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50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5.Установка на все тепловые агрегаты автоматизированных систем учета расхода топливно-энергетических ресурсов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185 млн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2022-2026гг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Позволит сэкономить объем энергоресурсов, идущих на производство на 40,3 млн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1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II. Сокращение энергоемкости производства, внедрение энергосберегающего оборудования</a:t>
            </a:r>
          </a:p>
          <a:p>
            <a:pPr algn="ctr"/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292875"/>
              </p:ext>
            </p:extLst>
          </p:nvPr>
        </p:nvGraphicFramePr>
        <p:xfrm>
          <a:off x="1" y="571480"/>
          <a:ext cx="9135452" cy="6013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081"/>
                <a:gridCol w="1656976"/>
                <a:gridCol w="1552213"/>
                <a:gridCol w="1313332"/>
                <a:gridCol w="2340850"/>
              </a:tblGrid>
              <a:tr h="413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Намеченные  мероприятия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Намеченная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стоимость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Источник  финансирования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Срок </a:t>
                      </a: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исполнения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056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Замена источников освещения на энергосберегающие с дальнейшим рациональным использованием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30,0млн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2022-2026 гг.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потребления  электроэнергии на 50,0тыс. кВт/г или на 9,7 млн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/г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483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Поэтапная замена  энергоемкого физически устаревшего оборудова-ния на современное энергоэффек-тивное в соответствии с проведен-ным техническим аудитом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2400 млн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2022-2026 гг.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Экономия более 675,0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 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/г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83707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8.Улучшения схемы зашиты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элек-тродвигателей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помощью  реле напряжения, токовая реле типа ЖД5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 тысяч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2022-2026 гг.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Экономия с одного электродвигателя составит 4 650 000 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9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 Замена  циклона  марки СЦН-40-700х4 в ППС  участке  ванна печь 4шт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60,0 млн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2022-2026 гг.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воздух на рабочем месте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очища-ется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 пыли, и у рабочих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созда-ется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здоровая рабочая среда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9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 Установка частотных преобразователей 110 кВт в ППС ванна расплава 2шт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50,0 млн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2022-2026 гг.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Экономия более 83,0млн 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9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 Установка частотных преобразователей 50 кВт в ППС насосная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оборотка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2шт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25,0 млн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2022-2026 гг.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Экономия более 37,0млн 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9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12. Установка частотных преобразователей 22 кВт в ППС печь вентилятор   6шт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12,0млн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2022-2026 гг.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Экономия более 79,0млн 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9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 Установка частотных преобразователей 75 кВт в МВЦ насосная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оборотка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2шт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35,0млн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2022-2026 гг.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Экономия более 38,0млн 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/г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37" y="0"/>
            <a:ext cx="9144001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II. Сокращение энергоемкости производства, внедрение энергосберегающего оборудования</a:t>
            </a:r>
          </a:p>
          <a:p>
            <a:pPr algn="ctr"/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554288"/>
              </p:ext>
            </p:extLst>
          </p:nvPr>
        </p:nvGraphicFramePr>
        <p:xfrm>
          <a:off x="8549" y="620687"/>
          <a:ext cx="9135452" cy="4365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081"/>
                <a:gridCol w="1656976"/>
                <a:gridCol w="1552213"/>
                <a:gridCol w="1313332"/>
                <a:gridCol w="2340850"/>
              </a:tblGrid>
              <a:tr h="434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Намеченные  мероприятия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Намеченная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стоимость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Источник  финансирования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Срок </a:t>
                      </a:r>
                      <a:r>
                        <a:rPr lang="ru-RU" sz="1200" b="1" i="1" dirty="0" smtClean="0">
                          <a:latin typeface="+mj-lt"/>
                          <a:ea typeface="Calibri"/>
                          <a:cs typeface="Times New Roman"/>
                        </a:rPr>
                        <a:t>исполнения 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+mj-lt"/>
                          <a:ea typeface="Calibri"/>
                          <a:cs typeface="Times New Roman"/>
                        </a:rPr>
                        <a:t>Ожидаемый результат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6364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14.Установка частотных преобразователей 55 кВт в ХКЦ насосная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оборотка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2шт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25,0млн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2022-2026 гг.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Экономия более 10,8млн 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/г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32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 Установка частотных преобразователей 47 кВт в Скважина 6шт  УПП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25,0млн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2022-2026 гг.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Экономия технологических эксплуатации 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86364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16. Замена в ДСЦ электродвигателя вентилятора шихтовой линии 7,5 кВт на 5,5 кВт, 6шт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10,0 млн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2022-2026 гг.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Экономия более 48,0млн 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/г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3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17. Модернизация системы аварийной  связи  ДСЦ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млн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2022-2026 гг.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3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Итого: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3 477,12  млн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17,369  млн долл. США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7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3510</Words>
  <Application>Microsoft Office PowerPoint</Application>
  <PresentationFormat>Экран (4:3)</PresentationFormat>
  <Paragraphs>658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chevas</dc:creator>
  <cp:lastModifiedBy>Пользователь</cp:lastModifiedBy>
  <cp:revision>118</cp:revision>
  <dcterms:created xsi:type="dcterms:W3CDTF">2017-02-07T06:30:33Z</dcterms:created>
  <dcterms:modified xsi:type="dcterms:W3CDTF">2022-08-18T09:37:49Z</dcterms:modified>
</cp:coreProperties>
</file>